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handoutMasterIdLst>
    <p:handoutMasterId r:id="rId19"/>
  </p:handoutMasterIdLst>
  <p:sldIdLst>
    <p:sldId id="256" r:id="rId2"/>
    <p:sldId id="466" r:id="rId3"/>
    <p:sldId id="472" r:id="rId4"/>
    <p:sldId id="495" r:id="rId5"/>
    <p:sldId id="497" r:id="rId6"/>
    <p:sldId id="502" r:id="rId7"/>
    <p:sldId id="506" r:id="rId8"/>
    <p:sldId id="500" r:id="rId9"/>
    <p:sldId id="509" r:id="rId10"/>
    <p:sldId id="507" r:id="rId11"/>
    <p:sldId id="501" r:id="rId12"/>
    <p:sldId id="510" r:id="rId13"/>
    <p:sldId id="512" r:id="rId14"/>
    <p:sldId id="513" r:id="rId15"/>
    <p:sldId id="498" r:id="rId16"/>
    <p:sldId id="494" r:id="rId17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000000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86" autoAdjust="0"/>
    <p:restoredTop sz="82016" autoAdjust="0"/>
  </p:normalViewPr>
  <p:slideViewPr>
    <p:cSldViewPr snapToGrid="0">
      <p:cViewPr>
        <p:scale>
          <a:sx n="100" d="100"/>
          <a:sy n="100" d="100"/>
        </p:scale>
        <p:origin x="-920" y="7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zh-CN" dirty="0" smtClean="0"/>
              <a:t>RTL Fault Coverage (%)</a:t>
            </a:r>
            <a:endParaRPr lang="en-US" altLang="zh-CN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dLbls>
            <c:dLbl>
              <c:idx val="1"/>
              <c:layout>
                <c:manualLayout>
                  <c:x val="-0.0170068027210884"/>
                  <c:y val="0.05172413793103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272110182655739"/>
                  <c:y val="0.04885057471264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306123788097916"/>
                  <c:y val="0.05172413793103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136054421768707"/>
                  <c:y val="0.04022988505747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170068027210884"/>
                  <c:y val="0.04885034844782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255102040816326"/>
                  <c:y val="0.05747126436781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374149659863945"/>
                  <c:y val="0.05172413793103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0425170068027211"/>
                  <c:y val="0.05172345913657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170068027210884"/>
                  <c:y val="0.05172413793103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工作表1!$A$2:$A$11</c:f>
              <c:numCache>
                <c:formatCode>General</c:formatCode>
                <c:ptCount val="1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</c:numCache>
            </c:numRef>
          </c:cat>
          <c:val>
            <c:numRef>
              <c:f>工作表1!$B$2:$B$11</c:f>
              <c:numCache>
                <c:formatCode>0.0</c:formatCode>
                <c:ptCount val="10"/>
                <c:pt idx="0">
                  <c:v>44.11764705882353</c:v>
                </c:pt>
                <c:pt idx="1">
                  <c:v>67.34279918864098</c:v>
                </c:pt>
                <c:pt idx="2">
                  <c:v>73.1237322515213</c:v>
                </c:pt>
                <c:pt idx="3">
                  <c:v>75.25354969574036</c:v>
                </c:pt>
                <c:pt idx="4">
                  <c:v>76.36916835699797</c:v>
                </c:pt>
                <c:pt idx="5">
                  <c:v>82.1501014198783</c:v>
                </c:pt>
                <c:pt idx="6">
                  <c:v>82.35294117647058</c:v>
                </c:pt>
                <c:pt idx="7">
                  <c:v>82.35294117647058</c:v>
                </c:pt>
                <c:pt idx="8">
                  <c:v>82.45436105476674</c:v>
                </c:pt>
                <c:pt idx="9">
                  <c:v>84.58417849898579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3734840"/>
        <c:axId val="2113745496"/>
      </c:lineChart>
      <c:catAx>
        <c:axId val="2113734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13745496"/>
        <c:crosses val="autoZero"/>
        <c:auto val="1"/>
        <c:lblAlgn val="ctr"/>
        <c:lblOffset val="100"/>
        <c:noMultiLvlLbl val="0"/>
      </c:catAx>
      <c:valAx>
        <c:axId val="211374549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2113734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4/23/15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4/23/15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Directed testing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altLang="zh-CN" sz="2400" dirty="0" smtClean="0">
                <a:solidFill>
                  <a:srgbClr val="072C62"/>
                </a:solidFill>
              </a:rPr>
              <a:t>Terribly long time to create stimuli vectors and write </a:t>
            </a:r>
            <a:r>
              <a:rPr lang="en-US" altLang="zh-CN" sz="2400" dirty="0" err="1" smtClean="0">
                <a:solidFill>
                  <a:srgbClr val="072C62"/>
                </a:solidFill>
              </a:rPr>
              <a:t>testbench</a:t>
            </a:r>
            <a:r>
              <a:rPr lang="en-US" altLang="zh-CN" sz="2400" dirty="0" smtClean="0">
                <a:solidFill>
                  <a:srgbClr val="072C62"/>
                </a:solidFill>
              </a:rPr>
              <a:t> for each test case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altLang="zh-CN" sz="2400" dirty="0" smtClean="0">
                <a:solidFill>
                  <a:srgbClr val="072C62"/>
                </a:solidFill>
              </a:rPr>
              <a:t>Lack of metric to monitor the </a:t>
            </a:r>
            <a:r>
              <a:rPr lang="en-US" altLang="zh-CN" sz="2400" dirty="0" err="1" smtClean="0">
                <a:solidFill>
                  <a:srgbClr val="072C62"/>
                </a:solidFill>
              </a:rPr>
              <a:t>progres</a:t>
            </a:r>
            <a:endParaRPr lang="en-US" altLang="zh-CN" sz="2400" dirty="0" smtClean="0">
              <a:solidFill>
                <a:srgbClr val="072C62"/>
              </a:solidFill>
            </a:endParaRPr>
          </a:p>
          <a:p>
            <a:r>
              <a:rPr kumimoji="1" lang="en-US" altLang="zh-CN" sz="2400" dirty="0" smtClean="0">
                <a:solidFill>
                  <a:srgbClr val="072C62"/>
                </a:solidFill>
              </a:rPr>
              <a:t>Random</a:t>
            </a:r>
            <a:r>
              <a:rPr kumimoji="1" lang="en-US" altLang="zh-CN" sz="2400" baseline="0" dirty="0" smtClean="0">
                <a:solidFill>
                  <a:srgbClr val="072C62"/>
                </a:solidFill>
              </a:rPr>
              <a:t> Verification</a:t>
            </a:r>
          </a:p>
          <a:p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</a:rPr>
              <a:t>Constrained-random stimulus generation</a:t>
            </a:r>
          </a:p>
          <a:p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</a:rPr>
              <a:t>Functional coverage to measure progress</a:t>
            </a:r>
          </a:p>
          <a:p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</a:rPr>
              <a:t>Common </a:t>
            </a:r>
            <a:r>
              <a:rPr lang="en-US" altLang="zh-CN" dirty="0" err="1" smtClean="0">
                <a:solidFill>
                  <a:schemeClr val="bg2">
                    <a:lumMod val="25000"/>
                  </a:schemeClr>
                </a:solidFill>
              </a:rPr>
              <a:t>testbench</a:t>
            </a:r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</a:rPr>
              <a:t> for all test cases</a:t>
            </a:r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672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583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 coverage: This will give information about how many lines are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exected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how many times expressions, branches executed. This coverage is collected by the simulation tools. Users use this coverage to reach those corner cases which are not hit by the random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testcases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Users have to write the directed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testcases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reach the missing code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covearage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areas.</a:t>
            </a:r>
          </a:p>
          <a:p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Functional coverage: This coverage will be defined by the user. User will define the coverage points for the functions to be covered in DUT. This is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completly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under user control.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Both of them have equal importance in the verification. 100% functional coverage does not mean that the DUT is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completly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exercised and vice-versa. Verification engineers will consider both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coverages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measure the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verifcation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progress.</a:t>
            </a:r>
          </a:p>
          <a:p>
            <a:endParaRPr kumimoji="1"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Let's say, the spec talks about 3 features, A, B, and C.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let's say that the RTL designed coded only feature A and B.</a:t>
            </a:r>
          </a:p>
          <a:p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the test exercises only feature A and B, then you can 100% code coverage.</a:t>
            </a:r>
          </a:p>
          <a:p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Thus, even if you have 100% code coverage, you have a big hole (feature C) in the design.</a:t>
            </a:r>
          </a:p>
          <a:p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So, the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verif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engr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has to write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funcitonal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coverage code for A, B and C.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100% functional coverage means, there are tests for all the features, which the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verif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engr. has thought of.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679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72C62"/>
                </a:solidFill>
              </a:rPr>
              <a:t>How to create a hierarchical </a:t>
            </a:r>
            <a:r>
              <a:rPr lang="en-US" altLang="zh-CN" dirty="0" err="1" smtClean="0">
                <a:solidFill>
                  <a:srgbClr val="072C62"/>
                </a:solidFill>
              </a:rPr>
              <a:t>testbench</a:t>
            </a:r>
            <a:r>
              <a:rPr lang="en-US" altLang="zh-CN" dirty="0" smtClean="0">
                <a:solidFill>
                  <a:srgbClr val="072C62"/>
                </a:solidFill>
              </a:rPr>
              <a:t> that can be shared by different tests? </a:t>
            </a:r>
          </a:p>
          <a:p>
            <a:r>
              <a:rPr lang="en-US" altLang="zh-CN" dirty="0" smtClean="0">
                <a:solidFill>
                  <a:srgbClr val="072C62"/>
                </a:solidFill>
              </a:rPr>
              <a:t>How to model the DUT to predict the output results for random verification?</a:t>
            </a:r>
          </a:p>
          <a:p>
            <a:r>
              <a:rPr lang="en-US" altLang="zh-CN" dirty="0" smtClean="0">
                <a:solidFill>
                  <a:srgbClr val="072C62"/>
                </a:solidFill>
              </a:rPr>
              <a:t>What coverage measurements can be used to monitor the verification process? How good are they?</a:t>
            </a:r>
          </a:p>
          <a:p>
            <a:r>
              <a:rPr lang="en-US" altLang="zh-CN" dirty="0" smtClean="0">
                <a:solidFill>
                  <a:srgbClr val="072C62"/>
                </a:solidFill>
              </a:rPr>
              <a:t>How is functional verification related to manufacturing testing?</a:t>
            </a:r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04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4/23/15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4/23/15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4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72C62"/>
                </a:solidFill>
              </a:rPr>
              <a:t>Evaluation of </a:t>
            </a:r>
            <a:br>
              <a:rPr lang="en-US" sz="3600" b="1" dirty="0" smtClean="0">
                <a:solidFill>
                  <a:srgbClr val="072C62"/>
                </a:solidFill>
              </a:rPr>
            </a:br>
            <a:r>
              <a:rPr lang="en-US" sz="3600" b="1" dirty="0" smtClean="0">
                <a:solidFill>
                  <a:srgbClr val="072C62"/>
                </a:solidFill>
              </a:rPr>
              <a:t>Coverage-Driven Random Verification</a:t>
            </a:r>
            <a:endParaRPr lang="en-US" sz="3600" b="1" dirty="0">
              <a:solidFill>
                <a:srgbClr val="072C6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72C62"/>
                </a:solidFill>
                <a:latin typeface="Calibri"/>
                <a:cs typeface="Calibri"/>
              </a:rPr>
              <a:t>ECE 7502 – Project Presentation</a:t>
            </a:r>
          </a:p>
          <a:p>
            <a:pPr algn="ctr"/>
            <a:r>
              <a:rPr lang="en-US" dirty="0" smtClean="0">
                <a:solidFill>
                  <a:srgbClr val="072C62"/>
                </a:solidFill>
                <a:latin typeface="Calibri"/>
                <a:cs typeface="Calibri"/>
              </a:rPr>
              <a:t>Qing Qin</a:t>
            </a:r>
          </a:p>
          <a:p>
            <a:pPr algn="ctr"/>
            <a:r>
              <a:rPr lang="en-US" dirty="0" smtClean="0">
                <a:solidFill>
                  <a:srgbClr val="072C62"/>
                </a:solidFill>
                <a:latin typeface="Calibri"/>
                <a:cs typeface="Calibri"/>
              </a:rPr>
              <a:t>04/</a:t>
            </a:r>
            <a:r>
              <a:rPr lang="en-US" dirty="0" smtClean="0">
                <a:solidFill>
                  <a:srgbClr val="072C62"/>
                </a:solidFill>
                <a:latin typeface="Calibri"/>
                <a:cs typeface="Calibri"/>
              </a:rPr>
              <a:t>2</a:t>
            </a:r>
            <a:r>
              <a:rPr lang="en-US" altLang="zh-CN" dirty="0" smtClean="0">
                <a:solidFill>
                  <a:srgbClr val="072C62"/>
                </a:solidFill>
                <a:latin typeface="Calibri"/>
                <a:cs typeface="Calibri"/>
              </a:rPr>
              <a:t>3</a:t>
            </a:r>
            <a:r>
              <a:rPr lang="en-US" dirty="0" smtClean="0">
                <a:solidFill>
                  <a:srgbClr val="072C62"/>
                </a:solidFill>
                <a:latin typeface="Calibri"/>
                <a:cs typeface="Calibri"/>
              </a:rPr>
              <a:t>/</a:t>
            </a:r>
            <a:r>
              <a:rPr lang="en-US" dirty="0" smtClean="0">
                <a:solidFill>
                  <a:srgbClr val="072C62"/>
                </a:solidFill>
                <a:latin typeface="Calibri"/>
                <a:cs typeface="Calibri"/>
              </a:rPr>
              <a:t>2015</a:t>
            </a:r>
            <a:endParaRPr lang="en-US" dirty="0">
              <a:solidFill>
                <a:srgbClr val="072C6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" r="42402" b="23603"/>
          <a:stretch/>
        </p:blipFill>
        <p:spPr>
          <a:xfrm>
            <a:off x="1360603" y="558774"/>
            <a:ext cx="7260518" cy="5791226"/>
          </a:xfrm>
        </p:spPr>
      </p:pic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165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Results: RTL Fault Coverage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Difference between RTL </a:t>
            </a:r>
            <a:r>
              <a:rPr kumimoji="1" lang="en-US" altLang="zh-CN" dirty="0" smtClean="0"/>
              <a:t>Fault</a:t>
            </a:r>
            <a:r>
              <a:rPr kumimoji="1" lang="en-US" altLang="zh-CN" dirty="0"/>
              <a:t> </a:t>
            </a:r>
            <a:r>
              <a:rPr kumimoji="1" lang="en-US" altLang="zh-CN" dirty="0" smtClean="0"/>
              <a:t>Coverage</a:t>
            </a:r>
            <a:r>
              <a:rPr kumimoji="1" lang="en-US" altLang="zh-CN" dirty="0" smtClean="0"/>
              <a:t> </a:t>
            </a:r>
            <a:r>
              <a:rPr kumimoji="1" lang="en-US" altLang="zh-CN" dirty="0" smtClean="0"/>
              <a:t>and Gate-Level Fault Coverage</a:t>
            </a:r>
          </a:p>
          <a:p>
            <a:pPr lvl="1"/>
            <a:r>
              <a:rPr kumimoji="1" lang="en-US" altLang="zh-CN" dirty="0" smtClean="0"/>
              <a:t>Input to fault simulator: HDL or </a:t>
            </a:r>
            <a:r>
              <a:rPr kumimoji="1" lang="en-US" altLang="zh-CN" dirty="0" err="1" smtClean="0"/>
              <a:t>netlist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Expect correlation between the two fault coverage measurements</a:t>
            </a:r>
            <a:endParaRPr kumimoji="1" lang="en-US" altLang="zh-CN" dirty="0"/>
          </a:p>
          <a:p>
            <a:r>
              <a:rPr kumimoji="1" lang="en-US" altLang="zh-CN" dirty="0" smtClean="0"/>
              <a:t>Motivation</a:t>
            </a:r>
          </a:p>
          <a:p>
            <a:pPr lvl="1"/>
            <a:r>
              <a:rPr kumimoji="1" lang="en-US" altLang="zh-CN" dirty="0" smtClean="0"/>
              <a:t>Improve testability of design and effectiveness of test patterns at an earlier stage</a:t>
            </a:r>
          </a:p>
          <a:p>
            <a:r>
              <a:rPr kumimoji="1" lang="en-US" altLang="zh-CN" dirty="0" smtClean="0"/>
              <a:t>Fault Model: Single Stuck-at</a:t>
            </a:r>
          </a:p>
          <a:p>
            <a:pPr lvl="1"/>
            <a:r>
              <a:rPr kumimoji="1" lang="en-US" altLang="zh-CN" dirty="0" smtClean="0"/>
              <a:t>[2]: Single stuck-at fault for each bit of all variables in the RTL design</a:t>
            </a:r>
          </a:p>
          <a:p>
            <a:pPr lvl="1"/>
            <a:r>
              <a:rPr kumimoji="1" lang="en-US" altLang="zh-CN" dirty="0" smtClean="0"/>
              <a:t>[3]: Single stuck-at fault for more components in HDL</a:t>
            </a:r>
          </a:p>
          <a:p>
            <a:pPr lvl="1"/>
            <a:endParaRPr kumimoji="1" lang="en-US" altLang="zh-CN" dirty="0" smtClean="0"/>
          </a:p>
          <a:p>
            <a:pPr lvl="1"/>
            <a:endParaRPr kumimoji="1" lang="en-US" altLang="zh-CN" dirty="0"/>
          </a:p>
          <a:p>
            <a:pPr marL="457200" lvl="1" indent="0">
              <a:buNone/>
            </a:pPr>
            <a:endParaRPr kumimoji="1" lang="en-US" altLang="zh-CN" dirty="0" smtClean="0"/>
          </a:p>
          <a:p>
            <a:pPr lvl="1"/>
            <a:endParaRPr kumimoji="1" lang="en-US" altLang="zh-CN" dirty="0"/>
          </a:p>
          <a:p>
            <a:pPr lvl="1"/>
            <a:endParaRPr kumimoji="1" lang="en-US" altLang="zh-CN" dirty="0" smtClean="0"/>
          </a:p>
          <a:p>
            <a:endParaRPr kumimoji="1" lang="en-US" altLang="zh-CN" dirty="0" smtClean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2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Results: RTL Fault Coverage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Pessimistic or Optimistic Estimation</a:t>
            </a: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2394768"/>
            <a:ext cx="7289800" cy="3023987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3651251" y="5664199"/>
            <a:ext cx="2152649" cy="444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rgbClr val="072C62"/>
                </a:solidFill>
                <a:latin typeface="Calibri"/>
                <a:cs typeface="Calibri"/>
              </a:rPr>
              <a:t>[</a:t>
            </a:r>
            <a:r>
              <a:rPr lang="en-US" sz="1600" dirty="0">
                <a:solidFill>
                  <a:srgbClr val="072C62"/>
                </a:solidFill>
                <a:latin typeface="Calibri"/>
                <a:cs typeface="Calibri"/>
              </a:rPr>
              <a:t>2</a:t>
            </a:r>
            <a:r>
              <a:rPr lang="en-US" sz="1600" dirty="0" smtClean="0">
                <a:solidFill>
                  <a:srgbClr val="072C62"/>
                </a:solidFill>
                <a:latin typeface="Calibri"/>
                <a:cs typeface="Calibri"/>
              </a:rPr>
              <a:t>] Mao &amp; </a:t>
            </a:r>
            <a:r>
              <a:rPr lang="en-US" sz="1600" dirty="0" err="1" smtClean="0">
                <a:solidFill>
                  <a:srgbClr val="072C62"/>
                </a:solidFill>
                <a:latin typeface="Calibri"/>
                <a:cs typeface="Calibri"/>
              </a:rPr>
              <a:t>Gulati</a:t>
            </a:r>
            <a:endParaRPr lang="en-US" sz="1600" dirty="0">
              <a:solidFill>
                <a:srgbClr val="072C6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6817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Results: RTL Fault Coverage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011" y="1384300"/>
            <a:ext cx="6776688" cy="4835234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3765551" y="6070599"/>
            <a:ext cx="2152649" cy="444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rgbClr val="072C62"/>
                </a:solidFill>
                <a:latin typeface="Calibri"/>
                <a:cs typeface="Calibri"/>
              </a:rPr>
              <a:t>[</a:t>
            </a:r>
            <a:r>
              <a:rPr lang="en-US" sz="1600" dirty="0">
                <a:solidFill>
                  <a:srgbClr val="072C62"/>
                </a:solidFill>
                <a:latin typeface="Calibri"/>
                <a:cs typeface="Calibri"/>
              </a:rPr>
              <a:t>2</a:t>
            </a:r>
            <a:r>
              <a:rPr lang="en-US" sz="1600" dirty="0" smtClean="0">
                <a:solidFill>
                  <a:srgbClr val="072C62"/>
                </a:solidFill>
                <a:latin typeface="Calibri"/>
                <a:cs typeface="Calibri"/>
              </a:rPr>
              <a:t>] Mao &amp; </a:t>
            </a:r>
            <a:r>
              <a:rPr lang="en-US" sz="1600" dirty="0" err="1" smtClean="0">
                <a:solidFill>
                  <a:srgbClr val="072C62"/>
                </a:solidFill>
                <a:latin typeface="Calibri"/>
                <a:cs typeface="Calibri"/>
              </a:rPr>
              <a:t>Gulati</a:t>
            </a:r>
            <a:endParaRPr lang="en-US" sz="1600" dirty="0">
              <a:solidFill>
                <a:srgbClr val="072C6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0421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Results: RTL Fault Coverage</a:t>
            </a:r>
            <a:endParaRPr kumimoji="1"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264822"/>
              </p:ext>
            </p:extLst>
          </p:nvPr>
        </p:nvGraphicFramePr>
        <p:xfrm>
          <a:off x="1219200" y="1600200"/>
          <a:ext cx="7467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908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Conclusions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Object</a:t>
            </a:r>
            <a:r>
              <a:rPr lang="en-US" altLang="zh-CN" dirty="0"/>
              <a:t>-oriented layered </a:t>
            </a:r>
            <a:r>
              <a:rPr lang="en-US" altLang="zh-CN" dirty="0" err="1"/>
              <a:t>testbench</a:t>
            </a:r>
            <a:r>
              <a:rPr lang="en-US" altLang="zh-CN" dirty="0"/>
              <a:t> </a:t>
            </a:r>
            <a:r>
              <a:rPr lang="en-US" altLang="zh-CN" dirty="0" smtClean="0"/>
              <a:t>has some reusable </a:t>
            </a:r>
            <a:r>
              <a:rPr lang="en-US" altLang="zh-CN" dirty="0"/>
              <a:t>verification </a:t>
            </a:r>
            <a:r>
              <a:rPr lang="en-US" altLang="zh-CN" dirty="0" smtClean="0"/>
              <a:t>classes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kumimoji="1" lang="en-US" altLang="zh-CN" dirty="0" smtClean="0"/>
              <a:t>Functional coverage is always defined by the verifier.</a:t>
            </a:r>
          </a:p>
          <a:p>
            <a:r>
              <a:rPr kumimoji="1" lang="en-US" altLang="zh-CN" dirty="0" smtClean="0"/>
              <a:t>Neither 100% functional coverage nor code coverage guarantee a fully examined DUT.</a:t>
            </a:r>
          </a:p>
          <a:p>
            <a:r>
              <a:rPr kumimoji="1" lang="en-US" altLang="zh-CN" dirty="0" smtClean="0"/>
              <a:t>Fault coverage can be predicted on an earlier stage at RTL design before synthesis.</a:t>
            </a:r>
          </a:p>
          <a:p>
            <a:r>
              <a:rPr kumimoji="1" lang="en-US" altLang="zh-CN" dirty="0" smtClean="0"/>
              <a:t>Discussion and feedback is important!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481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72C62"/>
                </a:solidFill>
              </a:rPr>
              <a:t>References</a:t>
            </a:r>
            <a:endParaRPr lang="en-US" dirty="0">
              <a:solidFill>
                <a:srgbClr val="072C6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[1] C. Spear and G. </a:t>
            </a:r>
            <a:r>
              <a:rPr lang="en-US" dirty="0" err="1" smtClean="0"/>
              <a:t>Tumbush</a:t>
            </a:r>
            <a:r>
              <a:rPr lang="en-US" dirty="0" smtClean="0"/>
              <a:t>, </a:t>
            </a:r>
            <a:r>
              <a:rPr lang="en-US" i="1" dirty="0" err="1" smtClean="0"/>
              <a:t>SystemVerilog</a:t>
            </a:r>
            <a:r>
              <a:rPr lang="en-US" i="1" dirty="0" smtClean="0"/>
              <a:t> for         Verification. </a:t>
            </a:r>
            <a:r>
              <a:rPr lang="en-US" dirty="0" smtClean="0"/>
              <a:t>New York, NY: </a:t>
            </a:r>
            <a:r>
              <a:rPr lang="en-US" smtClean="0"/>
              <a:t>Springer 2012</a:t>
            </a:r>
            <a:endParaRPr lang="en-US" dirty="0" smtClean="0"/>
          </a:p>
          <a:p>
            <a:pPr marL="0" indent="0">
              <a:buNone/>
            </a:pPr>
            <a:r>
              <a:rPr lang="en-US" altLang="zh-CN" dirty="0" smtClean="0"/>
              <a:t>[2] Mao</a:t>
            </a:r>
            <a:r>
              <a:rPr lang="en-US" altLang="zh-CN" dirty="0"/>
              <a:t>, W.; </a:t>
            </a:r>
            <a:r>
              <a:rPr lang="en-US" altLang="zh-CN" dirty="0" err="1"/>
              <a:t>Gulati</a:t>
            </a:r>
            <a:r>
              <a:rPr lang="en-US" altLang="zh-CN" dirty="0"/>
              <a:t>, R.K., "Improving gate level fault coverage by RTL fault grading," </a:t>
            </a:r>
            <a:r>
              <a:rPr lang="en-US" altLang="zh-CN" i="1" dirty="0"/>
              <a:t>Test Conference, 1996. Proceedings., International</a:t>
            </a:r>
            <a:r>
              <a:rPr lang="en-US" altLang="zh-CN" dirty="0"/>
              <a:t> , vol., no., pp.150,159, 20-25 Oct 1996</a:t>
            </a:r>
            <a:endParaRPr lang="en-US" dirty="0" smtClean="0"/>
          </a:p>
          <a:p>
            <a:pPr marL="0" indent="0">
              <a:buNone/>
            </a:pPr>
            <a:r>
              <a:rPr lang="en-US" altLang="zh-CN" dirty="0" smtClean="0"/>
              <a:t>[3] </a:t>
            </a:r>
            <a:r>
              <a:rPr lang="en-US" altLang="zh-CN" dirty="0" err="1" smtClean="0"/>
              <a:t>Karunaratne</a:t>
            </a:r>
            <a:r>
              <a:rPr lang="en-US" altLang="zh-CN" dirty="0"/>
              <a:t>, M.; </a:t>
            </a:r>
            <a:r>
              <a:rPr lang="en-US" altLang="zh-CN" dirty="0" err="1"/>
              <a:t>Sagahayroon</a:t>
            </a:r>
            <a:r>
              <a:rPr lang="en-US" altLang="zh-CN" dirty="0"/>
              <a:t>, A.; </a:t>
            </a:r>
            <a:r>
              <a:rPr lang="en-US" altLang="zh-CN" dirty="0" err="1"/>
              <a:t>Prodhuturi</a:t>
            </a:r>
            <a:r>
              <a:rPr lang="en-US" altLang="zh-CN" dirty="0"/>
              <a:t>, S., "RTL fault modeling," </a:t>
            </a:r>
            <a:r>
              <a:rPr lang="en-US" altLang="zh-CN" i="1" dirty="0"/>
              <a:t>Circuits and Systems, 2005. 48th Midwest Symposium on</a:t>
            </a:r>
            <a:r>
              <a:rPr lang="en-US" altLang="zh-CN" dirty="0"/>
              <a:t> , vol., no., pp.1717,1720 Vol. 2, 7-10 Aug. 2005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371600" y="17526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072C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5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Requirements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Specification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6600"/>
                </a:solidFill>
              </a:rPr>
              <a:t>Architecture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6600"/>
                </a:solidFill>
              </a:rPr>
              <a:t>Logic / Circuits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Physical Design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Fabrication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Manufacturing Test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Packaging Test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PCB Test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System Test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PCB Architecture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PCB Circuits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PCB Physical Design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PCB Fabrication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chemeClr val="bg2">
                <a:lumMod val="2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Design and Test Development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Customer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2528047" y="784411"/>
            <a:ext cx="2214282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chemeClr val="bg2">
                    <a:lumMod val="25000"/>
                  </a:schemeClr>
                </a:solidFill>
              </a:rPr>
              <a:t>Validate</a:t>
            </a:r>
            <a:endParaRPr lang="en-US" sz="1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chemeClr val="bg2">
                    <a:lumMod val="25000"/>
                  </a:schemeClr>
                </a:solidFill>
              </a:rPr>
              <a:t>Verify</a:t>
            </a:r>
            <a:endParaRPr lang="en-US" sz="1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FF66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706523" y="1958785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FF6600"/>
                </a:solidFill>
              </a:rPr>
              <a:t>Verify</a:t>
            </a:r>
            <a:endParaRPr lang="en-US" sz="1200" i="1" dirty="0">
              <a:solidFill>
                <a:srgbClr val="FF6600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chemeClr val="bg2">
                    <a:lumMod val="25000"/>
                  </a:schemeClr>
                </a:solidFill>
              </a:rPr>
              <a:t>Test</a:t>
            </a:r>
            <a:endParaRPr lang="en-US" sz="12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chemeClr val="bg2">
                <a:lumMod val="2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chemeClr val="bg2">
                    <a:lumMod val="25000"/>
                  </a:schemeClr>
                </a:solidFill>
              </a:rPr>
              <a:t>Test</a:t>
            </a:r>
            <a:endParaRPr lang="en-US" sz="1200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72C62"/>
                </a:solidFill>
              </a:rPr>
              <a:t>Problems</a:t>
            </a:r>
            <a:endParaRPr lang="en-US" dirty="0">
              <a:solidFill>
                <a:srgbClr val="072C6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71600" y="1703377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072C62"/>
                </a:solidFill>
              </a:rPr>
              <a:t>How to create a </a:t>
            </a:r>
            <a:r>
              <a:rPr lang="en-US" altLang="zh-CN" dirty="0" smtClean="0">
                <a:solidFill>
                  <a:srgbClr val="072C62"/>
                </a:solidFill>
              </a:rPr>
              <a:t>hierarchical </a:t>
            </a:r>
            <a:r>
              <a:rPr lang="en-US" altLang="zh-CN" dirty="0" err="1" smtClean="0">
                <a:solidFill>
                  <a:srgbClr val="072C62"/>
                </a:solidFill>
              </a:rPr>
              <a:t>testbench</a:t>
            </a:r>
            <a:r>
              <a:rPr lang="en-US" altLang="zh-CN" dirty="0" smtClean="0">
                <a:solidFill>
                  <a:srgbClr val="072C62"/>
                </a:solidFill>
              </a:rPr>
              <a:t> that </a:t>
            </a:r>
            <a:r>
              <a:rPr lang="en-US" altLang="zh-CN" dirty="0">
                <a:solidFill>
                  <a:srgbClr val="072C62"/>
                </a:solidFill>
              </a:rPr>
              <a:t>can be shared by </a:t>
            </a:r>
            <a:r>
              <a:rPr lang="en-US" altLang="zh-CN" dirty="0" smtClean="0">
                <a:solidFill>
                  <a:srgbClr val="072C62"/>
                </a:solidFill>
              </a:rPr>
              <a:t>different tests? </a:t>
            </a:r>
          </a:p>
          <a:p>
            <a:r>
              <a:rPr lang="en-US" altLang="zh-CN" dirty="0" smtClean="0">
                <a:solidFill>
                  <a:srgbClr val="072C62"/>
                </a:solidFill>
              </a:rPr>
              <a:t>How to model the DUT to predict </a:t>
            </a:r>
            <a:r>
              <a:rPr lang="en-US" altLang="zh-CN" dirty="0">
                <a:solidFill>
                  <a:srgbClr val="072C62"/>
                </a:solidFill>
              </a:rPr>
              <a:t>the output results </a:t>
            </a:r>
            <a:r>
              <a:rPr lang="en-US" altLang="zh-CN" dirty="0" smtClean="0">
                <a:solidFill>
                  <a:srgbClr val="072C62"/>
                </a:solidFill>
              </a:rPr>
              <a:t>for random verification?</a:t>
            </a:r>
            <a:endParaRPr lang="en-US" dirty="0" smtClean="0">
              <a:solidFill>
                <a:srgbClr val="072C62"/>
              </a:solidFill>
            </a:endParaRPr>
          </a:p>
          <a:p>
            <a:r>
              <a:rPr lang="en-US" dirty="0" smtClean="0">
                <a:solidFill>
                  <a:srgbClr val="072C62"/>
                </a:solidFill>
              </a:rPr>
              <a:t>What coverage measurements can be used to monitor the verification process? How good are they?</a:t>
            </a:r>
          </a:p>
          <a:p>
            <a:r>
              <a:rPr lang="en-US" altLang="zh-CN" dirty="0" smtClean="0">
                <a:solidFill>
                  <a:srgbClr val="072C62"/>
                </a:solidFill>
              </a:rPr>
              <a:t>How is functional verification related to manufacturing testing?</a:t>
            </a:r>
            <a:endParaRPr lang="en-US" altLang="zh-CN" dirty="0">
              <a:solidFill>
                <a:srgbClr val="072C62"/>
              </a:solidFill>
            </a:endParaRPr>
          </a:p>
          <a:p>
            <a:endParaRPr lang="en-US" sz="2400" dirty="0" smtClean="0">
              <a:solidFill>
                <a:srgbClr val="072C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553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CN" dirty="0" smtClean="0"/>
              <a:t>Hypothesis/Expected Outcome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Layered </a:t>
            </a:r>
            <a:r>
              <a:rPr kumimoji="1" lang="en-US" altLang="zh-CN" dirty="0" err="1" smtClean="0"/>
              <a:t>testbench</a:t>
            </a:r>
            <a:r>
              <a:rPr kumimoji="1" lang="en-US" altLang="zh-CN" dirty="0" smtClean="0"/>
              <a:t> with modeling capability</a:t>
            </a:r>
          </a:p>
          <a:p>
            <a:r>
              <a:rPr kumimoji="1" lang="en-US" altLang="zh-CN" dirty="0" smtClean="0"/>
              <a:t>Define different coverage metrics and demo how to gather the measurement</a:t>
            </a:r>
          </a:p>
          <a:p>
            <a:r>
              <a:rPr kumimoji="1" lang="en-US" altLang="zh-CN" dirty="0" smtClean="0"/>
              <a:t>Fault modeling in the context of verification</a:t>
            </a:r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1460500" y="37719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dirty="0" smtClean="0"/>
              <a:t>Approach</a:t>
            </a:r>
            <a:endParaRPr kumimoji="1"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1371600" y="5054600"/>
            <a:ext cx="6096000" cy="120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 smtClean="0"/>
              <a:t>Floating-point adder as demo</a:t>
            </a:r>
          </a:p>
          <a:p>
            <a:r>
              <a:rPr kumimoji="1" lang="en-US" altLang="zh-CN" dirty="0" smtClean="0"/>
              <a:t>Literature review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0135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Results: Layered </a:t>
            </a:r>
            <a:r>
              <a:rPr kumimoji="1" lang="en-US" altLang="zh-CN" dirty="0" err="1" smtClean="0"/>
              <a:t>Testbench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5" name="组 4"/>
          <p:cNvGrpSpPr/>
          <p:nvPr/>
        </p:nvGrpSpPr>
        <p:grpSpPr>
          <a:xfrm>
            <a:off x="1477122" y="2115316"/>
            <a:ext cx="7110755" cy="3393764"/>
            <a:chOff x="-171474" y="0"/>
            <a:chExt cx="6320037" cy="2598570"/>
          </a:xfrm>
        </p:grpSpPr>
        <p:grpSp>
          <p:nvGrpSpPr>
            <p:cNvPr id="6" name="组 5"/>
            <p:cNvGrpSpPr/>
            <p:nvPr/>
          </p:nvGrpSpPr>
          <p:grpSpPr>
            <a:xfrm>
              <a:off x="-171474" y="0"/>
              <a:ext cx="4969254" cy="2539368"/>
              <a:chOff x="-189002" y="0"/>
              <a:chExt cx="5281607" cy="2867025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1682750" y="1604010"/>
                <a:ext cx="1371600" cy="4572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kern="100">
                    <a:effectLst/>
                    <a:ea typeface="宋体"/>
                    <a:cs typeface="Times New Roman"/>
                  </a:rPr>
                  <a:t>DUT</a:t>
                </a:r>
                <a:endParaRPr lang="en-US" kern="100">
                  <a:effectLst/>
                  <a:ea typeface="宋体"/>
                  <a:cs typeface="Times New Roman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1670050" y="793115"/>
                <a:ext cx="1371600" cy="4572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kern="100">
                    <a:effectLst/>
                    <a:ea typeface="宋体"/>
                    <a:cs typeface="Times New Roman"/>
                  </a:rPr>
                  <a:t>Driver </a:t>
                </a:r>
                <a:endParaRPr lang="en-US" kern="100">
                  <a:effectLst/>
                  <a:ea typeface="宋体"/>
                  <a:cs typeface="Times New Roman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-189002" y="2409825"/>
                <a:ext cx="1560603" cy="416626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kern="100">
                    <a:effectLst/>
                    <a:ea typeface="宋体"/>
                    <a:cs typeface="Times New Roman"/>
                  </a:rPr>
                  <a:t>Input Monitor</a:t>
                </a:r>
                <a:endParaRPr lang="en-US" kern="100">
                  <a:effectLst/>
                  <a:ea typeface="宋体"/>
                  <a:cs typeface="Times New Roman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1670050" y="2409825"/>
                <a:ext cx="1371600" cy="4572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kern="100">
                    <a:effectLst/>
                    <a:ea typeface="宋体"/>
                    <a:cs typeface="Times New Roman"/>
                  </a:rPr>
                  <a:t>Scoreboard</a:t>
                </a:r>
                <a:endParaRPr lang="en-US" kern="100">
                  <a:effectLst/>
                  <a:ea typeface="宋体"/>
                  <a:cs typeface="Times New Roman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3352799" y="2420665"/>
                <a:ext cx="1739806" cy="44636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kern="100" dirty="0">
                    <a:effectLst/>
                    <a:ea typeface="宋体"/>
                    <a:cs typeface="Times New Roman"/>
                  </a:rPr>
                  <a:t>Output Monitor</a:t>
                </a:r>
                <a:endParaRPr lang="en-US" kern="100" dirty="0">
                  <a:effectLst/>
                  <a:ea typeface="宋体"/>
                  <a:cs typeface="Times New Roman"/>
                </a:endParaRPr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1670050" y="0"/>
                <a:ext cx="1371600" cy="4572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kern="100">
                    <a:effectLst/>
                    <a:ea typeface="宋体"/>
                    <a:cs typeface="Times New Roman"/>
                  </a:rPr>
                  <a:t>Generator </a:t>
                </a:r>
                <a:endParaRPr lang="en-US" kern="100">
                  <a:effectLst/>
                  <a:ea typeface="宋体"/>
                  <a:cs typeface="Times New Roman"/>
                </a:endParaRPr>
              </a:p>
            </p:txBody>
          </p:sp>
          <p:cxnSp>
            <p:nvCxnSpPr>
              <p:cNvPr id="20" name="直线连接符 19"/>
              <p:cNvCxnSpPr/>
              <p:nvPr/>
            </p:nvCxnSpPr>
            <p:spPr>
              <a:xfrm>
                <a:off x="2324100" y="488315"/>
                <a:ext cx="0" cy="268605"/>
              </a:xfrm>
              <a:prstGeom prst="line">
                <a:avLst/>
              </a:prstGeom>
              <a:ln>
                <a:tailEnd type="triangle" w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线连接符 20"/>
              <p:cNvCxnSpPr/>
              <p:nvPr/>
            </p:nvCxnSpPr>
            <p:spPr>
              <a:xfrm>
                <a:off x="2324100" y="1292225"/>
                <a:ext cx="0" cy="268605"/>
              </a:xfrm>
              <a:prstGeom prst="line">
                <a:avLst/>
              </a:prstGeom>
              <a:ln>
                <a:tailEnd type="triangle" w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直线连接符 21"/>
              <p:cNvCxnSpPr/>
              <p:nvPr/>
            </p:nvCxnSpPr>
            <p:spPr>
              <a:xfrm rot="16200000">
                <a:off x="1534795" y="2508250"/>
                <a:ext cx="0" cy="228600"/>
              </a:xfrm>
              <a:prstGeom prst="line">
                <a:avLst/>
              </a:prstGeom>
              <a:ln>
                <a:tailEnd type="triangle" w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直线连接符 22"/>
              <p:cNvCxnSpPr/>
              <p:nvPr/>
            </p:nvCxnSpPr>
            <p:spPr>
              <a:xfrm rot="5400000" flipH="1">
                <a:off x="3200400" y="2506345"/>
                <a:ext cx="0" cy="228600"/>
              </a:xfrm>
              <a:prstGeom prst="line">
                <a:avLst/>
              </a:prstGeom>
              <a:ln>
                <a:tailEnd type="triangle" w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肘形连接符 23"/>
              <p:cNvCxnSpPr/>
              <p:nvPr/>
            </p:nvCxnSpPr>
            <p:spPr>
              <a:xfrm>
                <a:off x="3111500" y="1816735"/>
                <a:ext cx="927735" cy="509905"/>
              </a:xfrm>
              <a:prstGeom prst="bentConnector3">
                <a:avLst>
                  <a:gd name="adj1" fmla="val 100650"/>
                </a:avLst>
              </a:prstGeom>
              <a:ln>
                <a:tailEnd type="triangle" w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肘形连接符 24"/>
              <p:cNvCxnSpPr/>
              <p:nvPr/>
            </p:nvCxnSpPr>
            <p:spPr>
              <a:xfrm rot="10800000" flipV="1">
                <a:off x="696595" y="1427480"/>
                <a:ext cx="1589404" cy="924560"/>
              </a:xfrm>
              <a:prstGeom prst="bentConnector3">
                <a:avLst>
                  <a:gd name="adj1" fmla="val 100300"/>
                </a:avLst>
              </a:prstGeom>
              <a:ln>
                <a:tailEnd type="triangle" w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线连接符 6"/>
            <p:cNvCxnSpPr/>
            <p:nvPr/>
          </p:nvCxnSpPr>
          <p:spPr>
            <a:xfrm flipV="1">
              <a:off x="0" y="520700"/>
              <a:ext cx="5803900" cy="190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flipV="1">
              <a:off x="0" y="1181100"/>
              <a:ext cx="5803900" cy="190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0" y="1955800"/>
              <a:ext cx="5803900" cy="1905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5085650" y="125245"/>
              <a:ext cx="1019338" cy="378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kern="100" dirty="0">
                  <a:effectLst/>
                  <a:ea typeface="宋体"/>
                  <a:cs typeface="Times New Roman"/>
                </a:rPr>
                <a:t>Scenario</a:t>
              </a:r>
              <a:endParaRPr lang="en-US" kern="100" dirty="0">
                <a:effectLst/>
                <a:ea typeface="宋体"/>
                <a:cs typeface="Times New Roman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071739" y="772310"/>
              <a:ext cx="1047129" cy="378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kern="100" dirty="0">
                  <a:effectLst/>
                  <a:ea typeface="宋体"/>
                  <a:cs typeface="Times New Roman"/>
                </a:rPr>
                <a:t>Command</a:t>
              </a:r>
              <a:endParaRPr lang="en-US" kern="100" dirty="0">
                <a:effectLst/>
                <a:ea typeface="宋体"/>
                <a:cs typeface="Times New Roman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138111" y="1534310"/>
              <a:ext cx="914400" cy="378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kern="100">
                  <a:effectLst/>
                  <a:ea typeface="宋体"/>
                  <a:cs typeface="Times New Roman"/>
                </a:rPr>
                <a:t>Signal</a:t>
              </a:r>
              <a:endParaRPr lang="en-US" kern="100">
                <a:effectLst/>
                <a:ea typeface="宋体"/>
                <a:cs typeface="Times New Roman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042046" y="2166135"/>
              <a:ext cx="1106517" cy="432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kern="100" dirty="0">
                  <a:effectLst/>
                  <a:ea typeface="宋体"/>
                  <a:cs typeface="Times New Roman"/>
                </a:rPr>
                <a:t>Functional</a:t>
              </a:r>
              <a:endParaRPr lang="en-US" kern="100" dirty="0">
                <a:effectLst/>
                <a:ea typeface="宋体"/>
                <a:cs typeface="Times New Roman"/>
              </a:endParaRPr>
            </a:p>
          </p:txBody>
        </p:sp>
      </p:grpSp>
      <p:sp>
        <p:nvSpPr>
          <p:cNvPr id="26" name="Subtitle 2"/>
          <p:cNvSpPr txBox="1">
            <a:spLocks/>
          </p:cNvSpPr>
          <p:nvPr/>
        </p:nvSpPr>
        <p:spPr>
          <a:xfrm>
            <a:off x="2838451" y="5892799"/>
            <a:ext cx="2965449" cy="4318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rgbClr val="072C62"/>
                </a:solidFill>
                <a:latin typeface="Calibri"/>
                <a:cs typeface="Calibri"/>
              </a:rPr>
              <a:t>Adapted from [1] Spear &amp; </a:t>
            </a:r>
            <a:r>
              <a:rPr lang="en-US" sz="1600" dirty="0" err="1" smtClean="0">
                <a:solidFill>
                  <a:srgbClr val="072C62"/>
                </a:solidFill>
                <a:latin typeface="Calibri"/>
                <a:cs typeface="Calibri"/>
              </a:rPr>
              <a:t>Tumbush</a:t>
            </a:r>
            <a:endParaRPr lang="en-US" sz="1600" dirty="0">
              <a:solidFill>
                <a:srgbClr val="072C6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4176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 smtClean="0"/>
              <a:t>Results: Functional Coverage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Directed Verification</a:t>
            </a:r>
          </a:p>
          <a:p>
            <a:r>
              <a:rPr lang="en-US" altLang="zh-CN" dirty="0" smtClean="0"/>
              <a:t>Random Verification </a:t>
            </a:r>
          </a:p>
          <a:p>
            <a:pPr lvl="1"/>
            <a:r>
              <a:rPr lang="en-US" altLang="zh-CN" sz="2000" dirty="0" err="1" smtClean="0">
                <a:solidFill>
                  <a:schemeClr val="bg2">
                    <a:lumMod val="25000"/>
                  </a:schemeClr>
                </a:solidFill>
              </a:rPr>
              <a:t>Covergroup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en-US" altLang="zh-CN" sz="2000" dirty="0" err="1" smtClean="0">
                <a:solidFill>
                  <a:schemeClr val="bg2">
                    <a:lumMod val="25000"/>
                  </a:schemeClr>
                </a:solidFill>
              </a:rPr>
              <a:t>Coverpoint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340718"/>
              </p:ext>
            </p:extLst>
          </p:nvPr>
        </p:nvGraphicFramePr>
        <p:xfrm>
          <a:off x="1258018" y="3369819"/>
          <a:ext cx="7596525" cy="3244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文档" r:id="rId3" imgW="6096000" imgH="2603500" progId="Word.Document.12">
                  <p:embed/>
                </p:oleObj>
              </mc:Choice>
              <mc:Fallback>
                <p:oleObj name="文档" r:id="rId3" imgW="6096000" imgH="2603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8018" y="3369819"/>
                        <a:ext cx="7596525" cy="32443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圆角矩形 5"/>
          <p:cNvSpPr/>
          <p:nvPr/>
        </p:nvSpPr>
        <p:spPr>
          <a:xfrm>
            <a:off x="1252284" y="3336329"/>
            <a:ext cx="7606483" cy="2319364"/>
          </a:xfrm>
          <a:prstGeom prst="roundRect">
            <a:avLst/>
          </a:prstGeom>
          <a:noFill/>
          <a:ln w="38100" cmpd="sng">
            <a:solidFill>
              <a:srgbClr val="FF66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2396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6657360"/>
              </p:ext>
            </p:extLst>
          </p:nvPr>
        </p:nvGraphicFramePr>
        <p:xfrm>
          <a:off x="1219200" y="221955"/>
          <a:ext cx="7467600" cy="63447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80585"/>
                <a:gridCol w="1929716"/>
                <a:gridCol w="35572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Coverage</a:t>
                      </a:r>
                      <a:endParaRPr lang="zh-CN" alt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Count</a:t>
                      </a:r>
                      <a:endParaRPr lang="zh-CN" alt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Name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effectLst/>
                        </a:rPr>
                        <a:t>0.83 (75/90) </a:t>
                      </a:r>
                      <a:endParaRPr lang="zh-CN" altLang="en-US" sz="1600" dirty="0" smtClean="0">
                        <a:latin typeface="+mn-lt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latin typeface="+mn-lt"/>
                          <a:cs typeface="Calibri"/>
                        </a:rPr>
                        <a:t>12/16</a:t>
                      </a:r>
                      <a:endParaRPr lang="zh-CN" altLang="en-US" sz="1600" dirty="0" smtClean="0"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err="1" smtClean="0">
                          <a:effectLst/>
                        </a:rPr>
                        <a:t>fpu_coverage.sign_mag</a:t>
                      </a:r>
                      <a:endParaRPr lang="zh-CN" altLang="en-US" sz="1600" dirty="0" smtClean="0">
                        <a:latin typeface="+mn-lt"/>
                        <a:cs typeface="Calibri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latin typeface="+mn-lt"/>
                          <a:cs typeface="Calibri"/>
                        </a:rPr>
                        <a:t>4(1)</a:t>
                      </a:r>
                      <a:endParaRPr lang="zh-CN" altLang="en-US" sz="1600" dirty="0" smtClean="0"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a_neg,b_neg,a_small,a_small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 smtClean="0">
                        <a:latin typeface="+mn-lt"/>
                        <a:cs typeface="Calibri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latin typeface="+mn-lt"/>
                          <a:cs typeface="Calibri"/>
                        </a:rPr>
                        <a:t>6(1)</a:t>
                      </a:r>
                      <a:endParaRPr lang="zh-CN" altLang="en-US" sz="1600" dirty="0" smtClean="0">
                        <a:latin typeface="+mn-lt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a_neg,b_neg,a_small,a_big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 smtClean="0">
                        <a:latin typeface="+mn-lt"/>
                        <a:cs typeface="Calibri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1276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6600"/>
                          </a:solidFill>
                        </a:rPr>
                        <a:t>0(1)</a:t>
                      </a:r>
                      <a:endParaRPr lang="zh-CN" altLang="en-US" sz="16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solidFill>
                            <a:srgbClr val="FF6600"/>
                          </a:solidFill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solidFill>
                            <a:srgbClr val="FF6600"/>
                          </a:solidFill>
                          <a:effectLst/>
                        </a:rPr>
                        <a:t>a_neg,b_neg,a_big,a_small</a:t>
                      </a:r>
                      <a:r>
                        <a:rPr lang="en-US" altLang="zh-CN" sz="1600" kern="1200" dirty="0" smtClean="0">
                          <a:solidFill>
                            <a:srgbClr val="FF6600"/>
                          </a:solidFill>
                          <a:effectLst/>
                        </a:rPr>
                        <a:t>&gt;</a:t>
                      </a:r>
                      <a:endParaRPr lang="zh-CN" altLang="en-US" sz="16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6600"/>
                          </a:solidFill>
                        </a:rPr>
                        <a:t>0(1)</a:t>
                      </a:r>
                      <a:endParaRPr lang="zh-CN" altLang="en-US" sz="16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solidFill>
                            <a:srgbClr val="FF6600"/>
                          </a:solidFill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solidFill>
                            <a:srgbClr val="FF6600"/>
                          </a:solidFill>
                          <a:effectLst/>
                        </a:rPr>
                        <a:t>a_neg,b_neg,a_big,a_big</a:t>
                      </a:r>
                      <a:r>
                        <a:rPr lang="en-US" altLang="zh-CN" sz="1600" kern="1200" dirty="0" smtClean="0">
                          <a:solidFill>
                            <a:srgbClr val="FF6600"/>
                          </a:solidFill>
                          <a:effectLst/>
                        </a:rPr>
                        <a:t>&gt; </a:t>
                      </a:r>
                      <a:endParaRPr lang="zh-CN" altLang="en-US" sz="16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a_neg,b_pos,a_small,a_small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a_neg,b_pos,a_small,a_big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a_neg,b_pos,a_big,a_small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a_neg,b_pos,a_big,a_big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a_pos,b_neg,a_small,a_small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a_pos,b_neg,a_small,a_big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a_pos,b_neg,a_big,a_small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3(1)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a_pos,b_neg,a_big,a_big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3(1)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a_pos,b_pos,a_small,a_small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3(1)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a_pos,b_pos,a_small,a_big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3(1)</a:t>
                      </a:r>
                      <a:endParaRPr lang="zh-CN" alt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effectLst/>
                        </a:rPr>
                        <a:t>&lt;</a:t>
                      </a:r>
                      <a:r>
                        <a:rPr lang="en-US" altLang="zh-CN" sz="1600" kern="1200" dirty="0" err="1" smtClean="0">
                          <a:effectLst/>
                        </a:rPr>
                        <a:t>a_pos,b_pos,a_big,a_small</a:t>
                      </a:r>
                      <a:r>
                        <a:rPr lang="en-US" altLang="zh-CN" sz="1600" kern="1200" dirty="0" smtClean="0">
                          <a:effectLst/>
                        </a:rPr>
                        <a:t>&gt; </a:t>
                      </a:r>
                      <a:endParaRPr lang="zh-CN" altLang="en-US" sz="16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531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 smtClean="0"/>
              <a:t>Results: Code Coverage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Block Coverage</a:t>
            </a:r>
          </a:p>
          <a:p>
            <a:pPr lvl="1"/>
            <a:r>
              <a:rPr lang="en-US" altLang="zh-CN" dirty="0"/>
              <a:t>A block is a statement or sequence of statements in Verilog/VHDL that executes with no branches or delays</a:t>
            </a:r>
            <a:r>
              <a:rPr lang="en-US" altLang="zh-CN" dirty="0" smtClean="0"/>
              <a:t>.</a:t>
            </a:r>
          </a:p>
          <a:p>
            <a:pPr lvl="1"/>
            <a:r>
              <a:rPr kumimoji="1" lang="en-US" altLang="zh-CN" dirty="0" smtClean="0"/>
              <a:t>Example: statements between </a:t>
            </a:r>
            <a:r>
              <a:rPr kumimoji="1" lang="en-US" altLang="zh-CN" i="1" dirty="0" smtClean="0"/>
              <a:t>begin</a:t>
            </a:r>
            <a:r>
              <a:rPr kumimoji="1" lang="en-US" altLang="zh-CN" dirty="0" smtClean="0"/>
              <a:t> and </a:t>
            </a:r>
            <a:r>
              <a:rPr kumimoji="1" lang="en-US" altLang="zh-CN" i="1" dirty="0" smtClean="0"/>
              <a:t>end </a:t>
            </a:r>
            <a:r>
              <a:rPr kumimoji="1" lang="en-US" altLang="zh-CN" dirty="0" smtClean="0"/>
              <a:t>keywords</a:t>
            </a:r>
            <a:endParaRPr kumimoji="1" lang="en-US" altLang="zh-CN" dirty="0"/>
          </a:p>
          <a:p>
            <a:r>
              <a:rPr kumimoji="1" lang="en-US" altLang="zh-CN" dirty="0" smtClean="0"/>
              <a:t>Expression Coverage</a:t>
            </a:r>
          </a:p>
          <a:p>
            <a:pPr lvl="1"/>
            <a:r>
              <a:rPr lang="en-US" altLang="zh-CN" dirty="0"/>
              <a:t>M</a:t>
            </a:r>
            <a:r>
              <a:rPr lang="en-US" altLang="zh-CN" dirty="0" smtClean="0"/>
              <a:t>easures </a:t>
            </a:r>
            <a:r>
              <a:rPr lang="en-US" altLang="zh-CN" dirty="0"/>
              <a:t>how thoroughly </a:t>
            </a:r>
            <a:r>
              <a:rPr lang="en-US" altLang="zh-CN" dirty="0" smtClean="0"/>
              <a:t>a </a:t>
            </a:r>
            <a:r>
              <a:rPr lang="en-US" altLang="zh-CN" dirty="0" err="1" smtClean="0"/>
              <a:t>testbench</a:t>
            </a:r>
            <a:r>
              <a:rPr lang="en-US" altLang="zh-CN" dirty="0" smtClean="0"/>
              <a:t> </a:t>
            </a:r>
            <a:r>
              <a:rPr lang="en-US" altLang="zh-CN" dirty="0"/>
              <a:t>exercises expressions in assignments and procedural control constructs (if/case conditions</a:t>
            </a:r>
            <a:r>
              <a:rPr lang="en-US" altLang="zh-CN" dirty="0" smtClean="0"/>
              <a:t>)</a:t>
            </a:r>
          </a:p>
          <a:p>
            <a:pPr lvl="1"/>
            <a:r>
              <a:rPr kumimoji="1" lang="en-US" altLang="zh-CN" dirty="0" smtClean="0"/>
              <a:t>Example: </a:t>
            </a:r>
            <a:r>
              <a:rPr kumimoji="1" lang="en-US" altLang="zh-CN" i="1" dirty="0" smtClean="0"/>
              <a:t>if (en == 1’b1) q &lt;= d</a:t>
            </a:r>
            <a:endParaRPr kumimoji="1" lang="en-US" altLang="zh-CN" dirty="0"/>
          </a:p>
          <a:p>
            <a:r>
              <a:rPr kumimoji="1" lang="en-US" altLang="zh-CN" dirty="0" smtClean="0"/>
              <a:t>Toggle Coverage</a:t>
            </a:r>
          </a:p>
          <a:p>
            <a:pPr lvl="1"/>
            <a:r>
              <a:rPr lang="en-US" altLang="zh-CN" dirty="0"/>
              <a:t>M</a:t>
            </a:r>
            <a:r>
              <a:rPr lang="en-US" altLang="zh-CN" dirty="0" smtClean="0"/>
              <a:t>easures </a:t>
            </a:r>
            <a:r>
              <a:rPr lang="en-US" altLang="zh-CN" dirty="0"/>
              <a:t>activity of various signals in a design and provides information on </a:t>
            </a:r>
            <a:r>
              <a:rPr lang="en-US" altLang="zh-CN" dirty="0" err="1"/>
              <a:t>untoggled</a:t>
            </a:r>
            <a:r>
              <a:rPr lang="en-US" altLang="zh-CN" dirty="0"/>
              <a:t> signals or signals that remain constant during simulation run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59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Screen Shot 2015-04-21 at 12.50.11 AM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4" r="42494" b="23215"/>
          <a:stretch/>
        </p:blipFill>
        <p:spPr>
          <a:xfrm>
            <a:off x="1514575" y="605894"/>
            <a:ext cx="6942712" cy="5593793"/>
          </a:xfrm>
        </p:spPr>
      </p:pic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044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元素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31052</TotalTime>
  <Words>1161</Words>
  <Application>Microsoft Macintosh PowerPoint</Application>
  <PresentationFormat>全屏显示(4:3)</PresentationFormat>
  <Paragraphs>181</Paragraphs>
  <Slides>16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嵌入的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Thermal</vt:lpstr>
      <vt:lpstr>文档</vt:lpstr>
      <vt:lpstr>Evaluation of  Coverage-Driven Random Verification</vt:lpstr>
      <vt:lpstr>PowerPoint 演示文稿</vt:lpstr>
      <vt:lpstr>Problems</vt:lpstr>
      <vt:lpstr>Hypothesis/Expected Outcome</vt:lpstr>
      <vt:lpstr>Results: Layered Testbench</vt:lpstr>
      <vt:lpstr>Results: Functional Coverage</vt:lpstr>
      <vt:lpstr>PowerPoint 演示文稿</vt:lpstr>
      <vt:lpstr>Results: Code Coverage</vt:lpstr>
      <vt:lpstr>PowerPoint 演示文稿</vt:lpstr>
      <vt:lpstr>PowerPoint 演示文稿</vt:lpstr>
      <vt:lpstr>Results: RTL Fault Coverage</vt:lpstr>
      <vt:lpstr>Results: RTL Fault Coverage</vt:lpstr>
      <vt:lpstr>Results: RTL Fault Coverage</vt:lpstr>
      <vt:lpstr>Results: RTL Fault Coverage</vt:lpstr>
      <vt:lpstr>Conclusions</vt:lpstr>
      <vt:lpstr>References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Qing Qin</cp:lastModifiedBy>
  <cp:revision>1165</cp:revision>
  <cp:lastPrinted>2015-01-15T13:10:56Z</cp:lastPrinted>
  <dcterms:created xsi:type="dcterms:W3CDTF">2011-09-07T13:46:59Z</dcterms:created>
  <dcterms:modified xsi:type="dcterms:W3CDTF">2015-04-23T05:03:16Z</dcterms:modified>
</cp:coreProperties>
</file>